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95" r:id="rId3"/>
    <p:sldId id="346" r:id="rId4"/>
    <p:sldId id="347" r:id="rId5"/>
    <p:sldId id="296" r:id="rId6"/>
    <p:sldId id="297" r:id="rId7"/>
    <p:sldId id="348" r:id="rId8"/>
    <p:sldId id="349" r:id="rId9"/>
    <p:sldId id="350" r:id="rId10"/>
    <p:sldId id="352" r:id="rId11"/>
    <p:sldId id="351" r:id="rId12"/>
    <p:sldId id="353" r:id="rId13"/>
    <p:sldId id="354" r:id="rId14"/>
    <p:sldId id="356" r:id="rId15"/>
    <p:sldId id="355" r:id="rId16"/>
    <p:sldId id="35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D01CF-4523-4D6D-9B3B-CBF8268D4FA2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6539-E523-476D-868D-03764BEC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1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B319-1A40-44BA-B7BB-D2F52DAC04C2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D831-E3C1-4911-8C60-310396134F3D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1455-4950-4A96-8AD9-AD1B4561C087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5C2E-B619-4AD2-A9D6-0211990925DB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91A-02CF-4228-9A2B-82A5F376E4E1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BAF-2D2C-4F62-ADD4-78F863F154CD}" type="datetime1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3E06-94A7-4524-B49C-2DF295F0AC0D}" type="datetime1">
              <a:rPr lang="ru-RU" smtClean="0"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16A4-4E30-47EA-B0BA-ACB8620182C3}" type="datetime1">
              <a:rPr lang="ru-RU" smtClean="0"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5372-8819-412F-B8EE-BCF2CA7F2453}" type="datetime1">
              <a:rPr lang="ru-RU" smtClean="0"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853C-7189-48B0-966F-8B6F411EF285}" type="datetime1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4538-805A-4EBB-9AA8-9FA90C5D4CD9}" type="datetime1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AE4B-1510-4C09-9741-DD3A55372060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Инженерно-технические методы защиты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Физическая </a:t>
            </a:r>
            <a:r>
              <a:rPr lang="ru-RU" dirty="0" smtClean="0">
                <a:solidFill>
                  <a:schemeClr val="tx1"/>
                </a:solidFill>
              </a:rPr>
              <a:t>защита в </a:t>
            </a:r>
            <a:r>
              <a:rPr lang="ru-RU" dirty="0" smtClean="0">
                <a:solidFill>
                  <a:schemeClr val="tx1"/>
                </a:solidFill>
              </a:rPr>
              <a:t>серверной. </a:t>
            </a:r>
            <a:r>
              <a:rPr lang="ru-RU" dirty="0" smtClean="0">
                <a:solidFill>
                  <a:schemeClr val="tx1"/>
                </a:solidFill>
              </a:rPr>
              <a:t>Защита от утечки информации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6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Для предотвращения подключения злоумышленников, имеющим специальную технику, </a:t>
            </a:r>
            <a:r>
              <a:rPr lang="ru-RU" sz="2300" dirty="0" smtClean="0"/>
              <a:t>используются </a:t>
            </a:r>
            <a:r>
              <a:rPr lang="ru-RU" sz="2300" dirty="0"/>
              <a:t>внутренние силовые металлические конструкции оптоволоконных кабелей в качестве сигнальных проводов. </a:t>
            </a:r>
            <a:r>
              <a:rPr lang="ru-RU" sz="2300" dirty="0" smtClean="0"/>
              <a:t>Нельзя подключиться к волноводу оптического кабеля </a:t>
            </a:r>
            <a:r>
              <a:rPr lang="ru-RU" sz="2300" dirty="0"/>
              <a:t>без нарушения целостности силовых конструкций. При нарушение целостности металлических конструкций происходит срабатывание </a:t>
            </a:r>
            <a:r>
              <a:rPr lang="ru-RU" sz="2300" dirty="0" smtClean="0"/>
              <a:t>сигнализации. </a:t>
            </a:r>
            <a:endParaRPr lang="ru-RU" sz="23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10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8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Оптоволоконный кабель в разрезе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11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proelectro.ru/users/2009/11/11213/fc987dd4b6b1bf8e49c993011a2b7f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72816"/>
            <a:ext cx="827735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0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Оптоволоконный кабель с медными токоведущими жилами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12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konspekta.net/lektsiiorgimg/baza6/4333898912275.files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88832" cy="41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1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Оптоволоконный кабель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13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im0-tub-ru.yandex.net/i?id=b44521c32e7ff0d5c1943639a870491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888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7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Телефонные линии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Телефонные линии используются:</a:t>
            </a:r>
          </a:p>
          <a:p>
            <a:r>
              <a:rPr lang="ru-RU" sz="2300" dirty="0"/>
              <a:t> для прослушивания телефонных </a:t>
            </a:r>
            <a:r>
              <a:rPr lang="ru-RU" sz="2300" dirty="0" smtClean="0"/>
              <a:t>разговоров;</a:t>
            </a:r>
            <a:endParaRPr lang="ru-RU" sz="2300" dirty="0"/>
          </a:p>
          <a:p>
            <a:r>
              <a:rPr lang="ru-RU" sz="2300" dirty="0" smtClean="0"/>
              <a:t>для </a:t>
            </a:r>
            <a:r>
              <a:rPr lang="ru-RU" sz="2300" dirty="0"/>
              <a:t>прослушивания разговоров в помещениях, вблизи которых проходит телефонная </a:t>
            </a:r>
            <a:r>
              <a:rPr lang="ru-RU" sz="2300" dirty="0" smtClean="0"/>
              <a:t>линия.</a:t>
            </a:r>
          </a:p>
          <a:p>
            <a:pPr marL="0" indent="0">
              <a:buNone/>
            </a:pPr>
            <a:r>
              <a:rPr lang="ru-RU" sz="2300" dirty="0"/>
              <a:t>Для подслушивания телефонных разговоров </a:t>
            </a:r>
            <a:r>
              <a:rPr lang="ru-RU" sz="2300" dirty="0" smtClean="0"/>
              <a:t>устройство </a:t>
            </a:r>
            <a:r>
              <a:rPr lang="ru-RU" sz="2300" dirty="0"/>
              <a:t>должно быть подключено в любом доступном для злоумышленников месте (в помещениях, в которых проходит линия; в телефонном аппарате; в распределительных коробках и шкафах здания; в узловых распределительных шкафах городской телефонной сети; на АТС) и подключаться параллельно линии (гальванически) или последовательно (гальванически или индуктивно).</a:t>
            </a:r>
            <a:endParaRPr lang="ru-RU" sz="23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14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3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Смежные каналы и сети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Утечка информации также может произойти по смежным слаботочными линиям связи (телефонные линии) и по линиям электропитания.</a:t>
            </a:r>
          </a:p>
          <a:p>
            <a:pPr marL="0" indent="0">
              <a:buNone/>
            </a:pPr>
            <a:r>
              <a:rPr lang="ru-RU" sz="2300" dirty="0" smtClean="0"/>
              <a:t>Линия связи (слаботочная или электропитания)т может быть использована в качестве канала </a:t>
            </a:r>
            <a:r>
              <a:rPr lang="ru-RU" sz="2300" dirty="0" err="1" smtClean="0"/>
              <a:t>прослушки</a:t>
            </a:r>
            <a:r>
              <a:rPr lang="ru-RU" sz="2300" dirty="0" smtClean="0"/>
              <a:t>. Такой канал трудно обнаружить. Но нарушителя надо иметь доступ к линии связи до «первого оборудования» (трансформаторная подстанция, коммутатор или телефонный бокс).</a:t>
            </a:r>
          </a:p>
          <a:p>
            <a:pPr marL="0" indent="0">
              <a:buNone/>
            </a:pPr>
            <a:r>
              <a:rPr lang="ru-RU" sz="2300" dirty="0" smtClean="0"/>
              <a:t>Для предотвращения подобной </a:t>
            </a:r>
            <a:r>
              <a:rPr lang="ru-RU" sz="2300" dirty="0" err="1" smtClean="0"/>
              <a:t>прослушки</a:t>
            </a:r>
            <a:r>
              <a:rPr lang="ru-RU" sz="2300" dirty="0" smtClean="0"/>
              <a:t> каналы связи, по которым может идти </a:t>
            </a:r>
            <a:r>
              <a:rPr lang="ru-RU" sz="2300" dirty="0" err="1" smtClean="0"/>
              <a:t>прослушка</a:t>
            </a:r>
            <a:r>
              <a:rPr lang="ru-RU" sz="2300" dirty="0" smtClean="0"/>
              <a:t> должны иметь возможность физического обрыва. </a:t>
            </a:r>
          </a:p>
          <a:p>
            <a:pPr marL="0" indent="0">
              <a:buNone/>
            </a:pPr>
            <a:endParaRPr lang="ru-RU" sz="2300" dirty="0" smtClean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15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8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Подслушивающие устройства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Подслушивающие устройства могут быть установлены как в самом помещении, так и рядом с линиями связи, с которых можно снять информация.</a:t>
            </a:r>
          </a:p>
          <a:p>
            <a:pPr marL="0" indent="0">
              <a:buNone/>
            </a:pPr>
            <a:r>
              <a:rPr lang="ru-RU" sz="2300" dirty="0" smtClean="0"/>
              <a:t>Способ защиты – проверка помещения на наличие постороннего источника электропитания.</a:t>
            </a:r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endParaRPr lang="ru-RU" sz="2300" dirty="0" smtClean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16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5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88640"/>
            <a:ext cx="81439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ru-RU" sz="2100" dirty="0"/>
              <a:t>RAID </a:t>
            </a:r>
            <a:r>
              <a:rPr lang="ru-RU" sz="2100" dirty="0" smtClean="0"/>
              <a:t>(</a:t>
            </a:r>
            <a:r>
              <a:rPr lang="ru-RU" sz="2100" dirty="0" err="1" smtClean="0"/>
              <a:t>redundant</a:t>
            </a:r>
            <a:r>
              <a:rPr lang="ru-RU" sz="2100" dirty="0" smtClean="0"/>
              <a:t> </a:t>
            </a:r>
            <a:r>
              <a:rPr lang="ru-RU" sz="2100" dirty="0" err="1"/>
              <a:t>array</a:t>
            </a:r>
            <a:r>
              <a:rPr lang="ru-RU" sz="2100" dirty="0"/>
              <a:t> </a:t>
            </a:r>
            <a:r>
              <a:rPr lang="ru-RU" sz="2100" dirty="0" err="1"/>
              <a:t>of</a:t>
            </a:r>
            <a:r>
              <a:rPr lang="ru-RU" sz="2100" dirty="0"/>
              <a:t> </a:t>
            </a:r>
            <a:r>
              <a:rPr lang="ru-RU" sz="2100" dirty="0" err="1"/>
              <a:t>independent</a:t>
            </a:r>
            <a:r>
              <a:rPr lang="ru-RU" sz="2100" dirty="0"/>
              <a:t> </a:t>
            </a:r>
            <a:r>
              <a:rPr lang="ru-RU" sz="2100" dirty="0" err="1" smtClean="0"/>
              <a:t>disks</a:t>
            </a:r>
            <a:r>
              <a:rPr lang="en-US" sz="2100" dirty="0" smtClean="0"/>
              <a:t> - </a:t>
            </a:r>
            <a:r>
              <a:rPr lang="ru-RU" sz="2100" dirty="0" smtClean="0"/>
              <a:t>избыточный</a:t>
            </a:r>
            <a:r>
              <a:rPr lang="ru-RU" sz="2100" dirty="0"/>
              <a:t> </a:t>
            </a:r>
            <a:r>
              <a:rPr lang="ru-RU" sz="2100" dirty="0" smtClean="0"/>
              <a:t>массив</a:t>
            </a:r>
            <a:r>
              <a:rPr lang="ru-RU" sz="2100" dirty="0"/>
              <a:t> независимых </a:t>
            </a:r>
            <a:r>
              <a:rPr lang="ru-RU" sz="2100" dirty="0" smtClean="0"/>
              <a:t>дисков)</a:t>
            </a:r>
            <a:r>
              <a:rPr lang="ru-RU" sz="2100" dirty="0"/>
              <a:t> — технология виртуализации данных, которая объединяет несколько дисков в логический элемент для избыточности и повышения производительности.</a:t>
            </a:r>
            <a:endParaRPr lang="en-US" sz="2100" dirty="0"/>
          </a:p>
          <a:p>
            <a:pPr indent="360000" algn="just">
              <a:spcBef>
                <a:spcPts val="1200"/>
              </a:spcBef>
            </a:pPr>
            <a:r>
              <a:rPr lang="ru-RU" sz="2100" dirty="0" smtClean="0"/>
              <a:t>Аббревиатура </a:t>
            </a:r>
            <a:r>
              <a:rPr lang="ru-RU" sz="2100" dirty="0"/>
              <a:t>«RAID» изначально расшифровывалась как «</a:t>
            </a:r>
            <a:r>
              <a:rPr lang="ru-RU" sz="2100" dirty="0" err="1"/>
              <a:t>Redundant</a:t>
            </a:r>
            <a:r>
              <a:rPr lang="ru-RU" sz="2100" dirty="0"/>
              <a:t> </a:t>
            </a:r>
            <a:r>
              <a:rPr lang="ru-RU" sz="2100" dirty="0" err="1"/>
              <a:t>Array</a:t>
            </a:r>
            <a:r>
              <a:rPr lang="ru-RU" sz="2100" dirty="0"/>
              <a:t> </a:t>
            </a:r>
            <a:r>
              <a:rPr lang="ru-RU" sz="2100" dirty="0" err="1"/>
              <a:t>of</a:t>
            </a:r>
            <a:r>
              <a:rPr lang="ru-RU" sz="2100" dirty="0"/>
              <a:t> </a:t>
            </a:r>
            <a:r>
              <a:rPr lang="ru-RU" sz="2100" dirty="0" err="1"/>
              <a:t>Inexpensive</a:t>
            </a:r>
            <a:r>
              <a:rPr lang="ru-RU" sz="2100" dirty="0"/>
              <a:t> </a:t>
            </a:r>
            <a:r>
              <a:rPr lang="ru-RU" sz="2100" dirty="0" err="1"/>
              <a:t>Disks</a:t>
            </a:r>
            <a:r>
              <a:rPr lang="ru-RU" sz="2100" dirty="0"/>
              <a:t>» («избыточный (резервный) массив недорогих дисков</a:t>
            </a:r>
            <a:r>
              <a:rPr lang="ru-RU" sz="2100" dirty="0" smtClean="0"/>
              <a:t>»</a:t>
            </a:r>
            <a:r>
              <a:rPr lang="en-US" sz="2100" dirty="0" smtClean="0"/>
              <a:t>.</a:t>
            </a:r>
            <a:endParaRPr lang="ru-RU" sz="2100" dirty="0" smtClean="0"/>
          </a:p>
          <a:p>
            <a:pPr indent="360000" algn="just">
              <a:spcBef>
                <a:spcPts val="1200"/>
              </a:spcBef>
            </a:pPr>
            <a:r>
              <a:rPr lang="ru-RU" sz="2100" dirty="0" smtClean="0"/>
              <a:t>Уровни спецификации </a:t>
            </a:r>
            <a:r>
              <a:rPr lang="en-US" sz="2100" dirty="0" smtClean="0"/>
              <a:t>RAID</a:t>
            </a:r>
            <a:r>
              <a:rPr lang="ru-RU" sz="2100" dirty="0" smtClean="0"/>
              <a:t> (де-факто):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RAID 1</a:t>
            </a:r>
            <a:r>
              <a:rPr lang="ru-RU" sz="2100" dirty="0" smtClean="0"/>
              <a:t>;</a:t>
            </a:r>
            <a:endParaRPr lang="ru-RU" sz="21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100" dirty="0"/>
              <a:t>RAID </a:t>
            </a:r>
            <a:r>
              <a:rPr lang="ru-RU" sz="2100" dirty="0" smtClean="0"/>
              <a:t>2;</a:t>
            </a:r>
            <a:endParaRPr lang="en-US" sz="21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100" dirty="0"/>
              <a:t>RAID </a:t>
            </a:r>
            <a:r>
              <a:rPr lang="ru-RU" sz="2100" dirty="0" smtClean="0"/>
              <a:t>3;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RAID</a:t>
            </a:r>
            <a:r>
              <a:rPr lang="ru-RU" sz="2100" dirty="0" smtClean="0"/>
              <a:t> 4;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100" dirty="0"/>
              <a:t>RAID </a:t>
            </a:r>
            <a:r>
              <a:rPr lang="ru-RU" sz="2100" dirty="0" smtClean="0"/>
              <a:t>5.</a:t>
            </a:r>
            <a:endParaRPr lang="en-US" sz="21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8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1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1 (</a:t>
            </a:r>
            <a:r>
              <a:rPr lang="ru-RU" sz="2400" dirty="0" smtClean="0"/>
              <a:t>зеркальный) - несколько дисков, </a:t>
            </a:r>
            <a:r>
              <a:rPr lang="ru-RU" sz="2400" dirty="0"/>
              <a:t>работающие синхронно на запись, то есть полностью дублирующие друг </a:t>
            </a:r>
            <a:r>
              <a:rPr lang="ru-RU" sz="2400" dirty="0" smtClean="0"/>
              <a:t>друга.</a:t>
            </a:r>
          </a:p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Обеспечивает высокую скорость чтения.</a:t>
            </a:r>
            <a:endParaRPr lang="en-US" sz="2400" dirty="0" smtClean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Picture 2" descr="http://citforum.ru/hardware/data/raid/raid/raid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64" y="3429000"/>
            <a:ext cx="4796147" cy="17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7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1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простота реализации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простота восстановления массива в случае отказа (копирование</a:t>
            </a:r>
            <a:r>
              <a:rPr lang="ru-RU" sz="2400" dirty="0" smtClean="0"/>
              <a:t>).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1</a:t>
            </a:r>
            <a:r>
              <a:rPr lang="ru-RU" sz="2400" dirty="0"/>
              <a:t>: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стоимость — 100-процентная избыточность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невысокая скорость передачи данных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7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Экранирование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500" dirty="0" smtClean="0"/>
              <a:t>Один из способов защити канала связи от утечки </a:t>
            </a:r>
            <a:r>
              <a:rPr lang="ru-RU" sz="2500" dirty="0"/>
              <a:t>информации – экранирование линий связи.</a:t>
            </a:r>
          </a:p>
          <a:p>
            <a:pPr marL="0" indent="0">
              <a:buNone/>
            </a:pPr>
            <a:r>
              <a:rPr lang="ru-RU" sz="2500" dirty="0"/>
              <a:t>Экранирование – это локализация электромагнитной энергии в пределах определенного пространства путем преграждения ее распространения</a:t>
            </a:r>
            <a:r>
              <a:rPr lang="ru-RU" sz="2500" dirty="0" smtClean="0"/>
              <a:t>.</a:t>
            </a:r>
          </a:p>
          <a:p>
            <a:pPr marL="0" indent="0">
              <a:buNone/>
            </a:pPr>
            <a:r>
              <a:rPr lang="ru-RU" sz="2500" dirty="0" smtClean="0"/>
              <a:t>На объекте необходимо формировать «правильную» электромагнитную обстановку не только для защиты информации, но и для обеспечения экологической безопасности.</a:t>
            </a:r>
          </a:p>
          <a:p>
            <a:pPr marL="0" indent="0">
              <a:buNone/>
            </a:pPr>
            <a:r>
              <a:rPr lang="ru-RU" sz="2400" dirty="0"/>
              <a:t>Экранирование электромагнитных волн является одним из самых действенных средств защиты объекта от утечки информации по </a:t>
            </a:r>
            <a:r>
              <a:rPr lang="ru-RU" sz="2400" dirty="0" smtClean="0"/>
              <a:t>линиям связи и </a:t>
            </a:r>
            <a:r>
              <a:rPr lang="ru-RU" sz="2400" dirty="0"/>
              <a:t>основой экологической безопасности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1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2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 smtClean="0"/>
              <a:t>2 – основан на использовании кода Хэмминга для коррекции ошибок. Если данные хранятся на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-n-1</a:t>
            </a:r>
            <a:r>
              <a:rPr lang="ru-RU" sz="2400" dirty="0" smtClean="0"/>
              <a:t>, то для хранения кодов коррекции необходимо </a:t>
            </a:r>
            <a:r>
              <a:rPr lang="en-US" sz="2400" dirty="0" smtClean="0"/>
              <a:t>n</a:t>
            </a:r>
            <a:r>
              <a:rPr lang="ru-RU" sz="2400" dirty="0" smtClean="0"/>
              <a:t> дисков.</a:t>
            </a:r>
          </a:p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Позволяет «на лету» корректировать ошибки, но при этом является очень дорогим решением (большая избыточность), поэтому коммерческого применения не получил.</a:t>
            </a:r>
            <a:endParaRPr lang="en-US" sz="2400" dirty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050" name="Picture 2" descr="http://citforum.ru/hardware/data/raid/raid/raidhom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843362"/>
            <a:ext cx="487045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19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 smtClean="0"/>
              <a:t>2: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достаточно простая реализация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коррекция ошибок </a:t>
            </a:r>
            <a:r>
              <a:rPr lang="ru-RU" sz="2400" dirty="0" smtClean="0"/>
              <a:t>«на лету»;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очень высокая скорость передачи </a:t>
            </a:r>
            <a:r>
              <a:rPr lang="ru-RU" sz="2400" dirty="0" smtClean="0"/>
              <a:t>данных;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при увеличении количества дисков накладные расходы уменьшаются</a:t>
            </a:r>
            <a:r>
              <a:rPr lang="ru-RU" sz="2400" dirty="0" smtClean="0"/>
              <a:t>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 smtClean="0"/>
              <a:t>2: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скорость обработки запросов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</a:t>
            </a:r>
            <a:r>
              <a:rPr lang="ru-RU" sz="2400" dirty="0" smtClean="0"/>
              <a:t>стоимость;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большая избыточность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7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3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 smtClean="0"/>
              <a:t>3</a:t>
            </a:r>
            <a:r>
              <a:rPr lang="en-US" sz="2400" dirty="0" smtClean="0"/>
              <a:t> </a:t>
            </a:r>
            <a:r>
              <a:rPr lang="ru-RU" sz="2400" dirty="0" smtClean="0"/>
              <a:t>- отказоустойчивый массив с параллельным вводом/выводом данных и диском контроля четности.</a:t>
            </a:r>
            <a:r>
              <a:rPr lang="ru-RU" sz="2400" dirty="0"/>
              <a:t> </a:t>
            </a:r>
            <a:endParaRPr lang="ru-RU" sz="2400" dirty="0" smtClean="0"/>
          </a:p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Поток данных разбивается на порции на уровне байт (хотя возможно и на уровне бит) и записывается одновременно на все диски массива, кроме одного. Один диск предназначен для хранения контрольных сумм, вычисляемых при записи данных. </a:t>
            </a:r>
            <a:endParaRPr lang="en-US" sz="2400" dirty="0" smtClean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7" name="Picture 4" descr="http://citforum.ru/hardware/data/raid/raid/raidhom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09" y="4233913"/>
            <a:ext cx="3964458" cy="21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9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/>
              <a:t>3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отказ диска мало влияет на скорость работы массива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скорость передачи данных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высокий коэффициент использования дискового пространства</a:t>
            </a:r>
            <a:r>
              <a:rPr lang="ru-RU" sz="2400" dirty="0" smtClean="0"/>
              <a:t>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/>
              <a:t>3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сложность реализации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производительность при большой интенсивности запросов данных небольшого объема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33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4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/>
              <a:t>4</a:t>
            </a:r>
            <a:r>
              <a:rPr lang="en-US" sz="2400" dirty="0" smtClean="0"/>
              <a:t> </a:t>
            </a:r>
            <a:r>
              <a:rPr lang="ru-RU" sz="2400" dirty="0" smtClean="0"/>
              <a:t>- этот </a:t>
            </a:r>
            <a:r>
              <a:rPr lang="ru-RU" sz="2400" dirty="0"/>
              <a:t>массив очень похож на уровень RAID 3. Поток данных разделяется не на уровне байтов, а на уровне блоков информации, каждый из которых записывается на отдельный диск. После записи группы блоков вычисляется контрольная сумма, которая записывается на выделенный для этого диск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  <a:endParaRPr lang="ru-RU" sz="2400" dirty="0" smtClean="0"/>
          </a:p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Преимущество перед </a:t>
            </a:r>
            <a:r>
              <a:rPr lang="en-US" sz="2400" dirty="0" smtClean="0"/>
              <a:t>RAID</a:t>
            </a:r>
            <a:r>
              <a:rPr lang="ru-RU" sz="2400" dirty="0" smtClean="0"/>
              <a:t> 3 – несколько операций чтения. </a:t>
            </a:r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076" name="Picture 4" descr="http://citforum.ru/hardware/data/raid/raid/raidhom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09" y="4377929"/>
            <a:ext cx="3964458" cy="21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73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 smtClean="0"/>
              <a:t>4: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отказ диска мало влияет на скорость работы массива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скорость передачи данных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высокий коэффициент использования дискового пространства</a:t>
            </a:r>
            <a:r>
              <a:rPr lang="ru-RU" sz="2400" dirty="0" smtClean="0"/>
              <a:t>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 smtClean="0"/>
              <a:t>4: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достаточно сложная реализация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очень низкая производительность при записи </a:t>
            </a:r>
            <a:r>
              <a:rPr lang="ru-RU" sz="2400" dirty="0" smtClean="0"/>
              <a:t>данных;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сложное восстановление данных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37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5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 smtClean="0"/>
              <a:t>5</a:t>
            </a:r>
            <a:r>
              <a:rPr lang="en-US" sz="2400" dirty="0" smtClean="0"/>
              <a:t> </a:t>
            </a:r>
            <a:r>
              <a:rPr lang="ru-RU" sz="2400" dirty="0" smtClean="0"/>
              <a:t>- самый </a:t>
            </a:r>
            <a:r>
              <a:rPr lang="ru-RU" sz="2400" dirty="0"/>
              <a:t>распространенный уровень. Блоки данных и контрольные суммы циклически записываются на все диски массива, отсутствует выделенный диск для хранения информации о четности, нет асимметричности конфигурации дисков</a:t>
            </a:r>
            <a:r>
              <a:rPr lang="ru-RU" sz="2400" dirty="0" smtClean="0"/>
              <a:t>. </a:t>
            </a:r>
          </a:p>
          <a:p>
            <a:pPr indent="360000" algn="just">
              <a:spcBef>
                <a:spcPts val="1200"/>
              </a:spcBef>
            </a:pPr>
            <a:r>
              <a:rPr lang="ru-RU" sz="2400" dirty="0"/>
              <a:t>RAID 5 имеет достаточно высокую скорость записи/чтения и малую избыточность.</a:t>
            </a:r>
            <a:endParaRPr lang="ru-RU" sz="2400" dirty="0" smtClean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098" name="Picture 2" descr="http://citforum.ru/hardware/data/raid/raid/raidhom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6" y="4090212"/>
            <a:ext cx="3816424" cy="25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88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/>
              <a:t>5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скорость записи данных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достаточно высокая скорость чтения данных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производительность при большой интенсивности запросов чтения/записи </a:t>
            </a:r>
            <a:r>
              <a:rPr lang="ru-RU" sz="2400" dirty="0" smtClean="0"/>
              <a:t>данных;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высокий коэффициент использования дискового пространства</a:t>
            </a:r>
            <a:r>
              <a:rPr lang="ru-RU" sz="2400" dirty="0" smtClean="0"/>
              <a:t>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/>
              <a:t>5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скорость чтения/записи данных малого объема при единичных запросах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достаточно сложная реализация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сложное восстановление данных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79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ru-RU" sz="2200" dirty="0" smtClean="0"/>
              <a:t>Дополнительные уровни </a:t>
            </a:r>
            <a:r>
              <a:rPr lang="en-US" sz="2200" dirty="0" smtClean="0"/>
              <a:t>RAID</a:t>
            </a:r>
            <a:r>
              <a:rPr lang="ru-RU" sz="2200" dirty="0" smtClean="0"/>
              <a:t>: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 </a:t>
            </a:r>
            <a:r>
              <a:rPr lang="ru-RU" sz="2200" dirty="0" smtClean="0"/>
              <a:t>0;</a:t>
            </a:r>
            <a:endParaRPr lang="ru-RU" sz="22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RAID </a:t>
            </a:r>
            <a:r>
              <a:rPr lang="ru-RU" sz="2200" dirty="0"/>
              <a:t>6</a:t>
            </a:r>
            <a:r>
              <a:rPr lang="ru-RU" sz="2200" dirty="0" smtClean="0"/>
              <a:t>;</a:t>
            </a:r>
            <a:endParaRPr lang="en-US" sz="22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RAID </a:t>
            </a:r>
            <a:r>
              <a:rPr lang="ru-RU" sz="2200" dirty="0" smtClean="0"/>
              <a:t>10;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</a:t>
            </a:r>
            <a:r>
              <a:rPr lang="ru-RU" sz="2200" dirty="0" smtClean="0"/>
              <a:t> 01;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 </a:t>
            </a:r>
            <a:r>
              <a:rPr lang="ru-RU" sz="2200" dirty="0" smtClean="0"/>
              <a:t>50;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</a:t>
            </a:r>
            <a:r>
              <a:rPr lang="ru-RU" sz="2200" dirty="0" smtClean="0"/>
              <a:t> 05;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</a:t>
            </a:r>
            <a:r>
              <a:rPr lang="ru-RU" sz="2200" dirty="0" smtClean="0"/>
              <a:t> 60;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</a:t>
            </a:r>
            <a:r>
              <a:rPr lang="ru-RU" sz="2200" dirty="0" smtClean="0"/>
              <a:t> 06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</a:t>
            </a:r>
            <a:r>
              <a:rPr lang="ru-RU" sz="2200" dirty="0" smtClean="0"/>
              <a:t>-</a:t>
            </a:r>
            <a:r>
              <a:rPr lang="en-US" sz="2200" dirty="0" smtClean="0"/>
              <a:t>Z</a:t>
            </a:r>
            <a:r>
              <a:rPr lang="ru-RU" sz="2200" dirty="0" smtClean="0"/>
              <a:t>.</a:t>
            </a:r>
            <a:endParaRPr lang="en-US" sz="2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88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0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 smtClean="0"/>
              <a:t>0</a:t>
            </a:r>
            <a:r>
              <a:rPr lang="en-US" sz="2400" dirty="0" smtClean="0"/>
              <a:t> </a:t>
            </a:r>
            <a:r>
              <a:rPr lang="ru-RU" sz="2400" dirty="0" smtClean="0"/>
              <a:t>– дисковый массив без отказоустойчивости. </a:t>
            </a:r>
            <a:r>
              <a:rPr lang="ru-RU" sz="2400" dirty="0"/>
              <a:t>Информация разбивается на блоки, которые одновременно записываются на отдельные диски, что обеспечивает повышение производительности. </a:t>
            </a:r>
            <a:endParaRPr lang="ru-RU" sz="2400" dirty="0" smtClean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6146" name="Picture 2" descr="http://citforum.ru/hardware/data/raid/raid/raidh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32" y="4005064"/>
            <a:ext cx="3754611" cy="14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8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Необходимо </a:t>
            </a:r>
            <a:r>
              <a:rPr lang="ru-RU" sz="2300" dirty="0"/>
              <a:t>устранять или ослаблять до допустимых значений паразитные связи путем следующих мероприятий:</a:t>
            </a:r>
          </a:p>
          <a:p>
            <a:r>
              <a:rPr lang="ru-RU" sz="2300" dirty="0" smtClean="0"/>
              <a:t>размещение </a:t>
            </a:r>
            <a:r>
              <a:rPr lang="ru-RU" sz="2300" dirty="0"/>
              <a:t>вероятных источников и приемников наводок на максимально допустимом расстоянии друг от друга;</a:t>
            </a:r>
          </a:p>
          <a:p>
            <a:r>
              <a:rPr lang="ru-RU" sz="2300" dirty="0" smtClean="0"/>
              <a:t>сведение </a:t>
            </a:r>
            <a:r>
              <a:rPr lang="ru-RU" sz="2300" dirty="0"/>
              <a:t>к минимуму общих сопротивлений;</a:t>
            </a:r>
          </a:p>
          <a:p>
            <a:r>
              <a:rPr lang="ru-RU" sz="2300" dirty="0" smtClean="0"/>
              <a:t>уменьшение </a:t>
            </a:r>
            <a:r>
              <a:rPr lang="ru-RU" sz="2300" dirty="0"/>
              <a:t>сечения габаритов </a:t>
            </a:r>
            <a:r>
              <a:rPr lang="ru-RU" sz="2300" dirty="0" err="1"/>
              <a:t>токонесущих</a:t>
            </a:r>
            <a:r>
              <a:rPr lang="ru-RU" sz="2300" dirty="0"/>
              <a:t> элементов, обеспечивающих минимум паразитной </a:t>
            </a:r>
            <a:r>
              <a:rPr lang="ru-RU" sz="2300" dirty="0" smtClean="0"/>
              <a:t>связи;</a:t>
            </a:r>
            <a:endParaRPr lang="ru-RU" sz="2300" dirty="0"/>
          </a:p>
          <a:p>
            <a:r>
              <a:rPr lang="ru-RU" sz="2300" dirty="0" smtClean="0"/>
              <a:t>изъятие </a:t>
            </a:r>
            <a:r>
              <a:rPr lang="ru-RU" sz="2300" dirty="0"/>
              <a:t>посторонних проводов, проходящих через несколько узлов или блоков, которые могут связать элементы, расположенные на удаленном </a:t>
            </a:r>
            <a:r>
              <a:rPr lang="ru-RU" sz="2300" dirty="0" smtClean="0"/>
              <a:t>расстоянии </a:t>
            </a:r>
            <a:r>
              <a:rPr lang="ru-RU" sz="2300" dirty="0"/>
              <a:t>друг от </a:t>
            </a:r>
            <a:r>
              <a:rPr lang="ru-RU" sz="2300" dirty="0" smtClean="0"/>
              <a:t>друга.</a:t>
            </a:r>
            <a:endParaRPr lang="ru-RU" sz="23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3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69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 smtClean="0"/>
              <a:t>0: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наивысшая производительность в приложениях, требующих интенсивной обработки запросов ввода/вывода и данных большого объема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простота реализации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стоимость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максимальная эффективность использования дискового пространства — 100</a:t>
            </a:r>
            <a:r>
              <a:rPr lang="ru-RU" sz="2400" dirty="0" smtClean="0"/>
              <a:t>%.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 smtClean="0"/>
              <a:t>0: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не является </a:t>
            </a:r>
            <a:r>
              <a:rPr lang="ru-RU" sz="2400" dirty="0" smtClean="0"/>
              <a:t>«настоящим» </a:t>
            </a:r>
            <a:r>
              <a:rPr lang="ru-RU" sz="2400" dirty="0" err="1"/>
              <a:t>RAID'ом</a:t>
            </a:r>
            <a:r>
              <a:rPr lang="ru-RU" sz="2400" dirty="0"/>
              <a:t>, поскольку не поддерживает отказоустойчивость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отказ одного диска влечет за собой потерю всех данных массива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80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6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 smtClean="0"/>
              <a:t>6</a:t>
            </a:r>
            <a:r>
              <a:rPr lang="en-US" sz="2400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/>
              <a:t>это отказоустойчивый массив независимых дисков с распределением контрольных сумм, вычисленных двумя независимыми способами. Этот уровень во многом схож с RAID 5</a:t>
            </a:r>
            <a:r>
              <a:rPr lang="ru-RU" sz="2400" dirty="0" smtClean="0"/>
              <a:t>. </a:t>
            </a:r>
            <a:r>
              <a:rPr lang="ru-RU" sz="2400" dirty="0"/>
              <a:t>Для вычисления контрольных сумм в RAID 6 используется алгоритм, построенный на основе кода </a:t>
            </a:r>
            <a:r>
              <a:rPr lang="ru-RU" sz="2400" dirty="0" smtClean="0"/>
              <a:t>Рида-Соломона.  Не получил коммерческого использования.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ru-RU" dirty="0" smtClean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7170" name="Picture 2" descr="http://citforum.ru/hardware/data/raid/raid/raidhom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55" y="3717032"/>
            <a:ext cx="3564966" cy="26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32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/>
              <a:t>6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</a:t>
            </a:r>
            <a:r>
              <a:rPr lang="ru-RU" sz="2400" dirty="0" smtClean="0"/>
              <a:t>отказоустойчивость;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достаточно высокая скорость обработки </a:t>
            </a:r>
            <a:r>
              <a:rPr lang="ru-RU" sz="2400" dirty="0" smtClean="0"/>
              <a:t>запросов.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/>
              <a:t>6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скорость чтения/записи данных малого объема при единичных </a:t>
            </a:r>
            <a:r>
              <a:rPr lang="ru-RU" sz="2400" dirty="0" smtClean="0"/>
              <a:t>запросах;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очень сложная </a:t>
            </a:r>
            <a:r>
              <a:rPr lang="ru-RU" sz="2400" dirty="0" smtClean="0"/>
              <a:t>реализация;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сложное восстановление </a:t>
            </a:r>
            <a:r>
              <a:rPr lang="ru-RU" sz="2400" dirty="0" smtClean="0"/>
              <a:t>данных;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скорость записи </a:t>
            </a:r>
            <a:r>
              <a:rPr lang="ru-RU" sz="2400" dirty="0" smtClean="0"/>
              <a:t>данных.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93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</a:t>
            </a:r>
            <a:r>
              <a:rPr lang="en-US" sz="4400" dirty="0" smtClean="0"/>
              <a:t>10</a:t>
            </a:r>
            <a:r>
              <a:rPr lang="ru-RU" sz="4400" dirty="0" smtClean="0"/>
              <a:t> и </a:t>
            </a:r>
            <a:r>
              <a:rPr lang="en-US" sz="4400" dirty="0"/>
              <a:t>RAID</a:t>
            </a:r>
            <a:r>
              <a:rPr lang="ru-RU" sz="4400" dirty="0"/>
              <a:t> </a:t>
            </a:r>
            <a:r>
              <a:rPr lang="ru-RU" sz="4400" dirty="0" smtClean="0"/>
              <a:t>01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10 </a:t>
            </a:r>
            <a:r>
              <a:rPr lang="ru-RU" sz="2400" dirty="0" smtClean="0"/>
              <a:t>– </a:t>
            </a:r>
            <a:r>
              <a:rPr lang="ru-RU" sz="2400" dirty="0"/>
              <a:t>массив RAID 0, построенный из массивов RAID </a:t>
            </a:r>
            <a:r>
              <a:rPr lang="ru-RU" sz="2400" dirty="0" smtClean="0"/>
              <a:t>1.</a:t>
            </a:r>
          </a:p>
          <a:p>
            <a:pPr indent="360000" algn="just">
              <a:spcBef>
                <a:spcPts val="1200"/>
              </a:spcBef>
            </a:pPr>
            <a:r>
              <a:rPr lang="en-US" sz="2400" dirty="0"/>
              <a:t>RAID 0</a:t>
            </a:r>
            <a:r>
              <a:rPr lang="ru-RU" sz="2400" dirty="0"/>
              <a:t>1</a:t>
            </a:r>
            <a:r>
              <a:rPr lang="en-US" sz="2400" dirty="0"/>
              <a:t> </a:t>
            </a:r>
            <a:r>
              <a:rPr lang="ru-RU" sz="2400" dirty="0"/>
              <a:t>– массив RAID 1, построенный из массивов RAID 0.</a:t>
            </a: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6" name="Picture 2" descr="http://4.bp.blogspot.com/-hA2bWEqPlic/Uby3-Er9vhI/AAAAAAAABeI/-jmpiZR8vKE/s1600/220px-RAID_0+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17804"/>
            <a:ext cx="3096344" cy="331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og.asus.com/wp-content/uploads/2012/02/RAID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78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RAID-Z</a:t>
            </a:r>
            <a:endParaRPr lang="ru-RU" sz="4400" dirty="0" smtClean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RAID-Z - </a:t>
            </a:r>
            <a:r>
              <a:rPr lang="ru-RU" sz="2400" dirty="0" smtClean="0"/>
              <a:t>массив </a:t>
            </a:r>
            <a:r>
              <a:rPr lang="ru-RU" sz="2400" dirty="0"/>
              <a:t>RAID 5, имеющий ряд </a:t>
            </a:r>
            <a:r>
              <a:rPr lang="ru-RU" sz="2400" dirty="0" smtClean="0"/>
              <a:t>модификаций</a:t>
            </a:r>
            <a:r>
              <a:rPr lang="en-US" sz="2400" dirty="0" smtClean="0"/>
              <a:t>, </a:t>
            </a:r>
            <a:r>
              <a:rPr lang="ru-RU" sz="2400" dirty="0"/>
              <a:t>построенный на файловой системе ZFS, </a:t>
            </a:r>
            <a:r>
              <a:rPr lang="ru-RU" sz="2400" dirty="0" smtClean="0"/>
              <a:t>использующий </a:t>
            </a:r>
            <a:r>
              <a:rPr lang="ru-RU" sz="2400" dirty="0"/>
              <a:t>принудительную запись содержимого </a:t>
            </a:r>
            <a:r>
              <a:rPr lang="ru-RU" sz="2400" dirty="0" smtClean="0"/>
              <a:t>кэш-памяти. Используется динамичный размер сегмента.</a:t>
            </a:r>
          </a:p>
          <a:p>
            <a:pPr indent="360000" algn="just">
              <a:spcBef>
                <a:spcPts val="1200"/>
              </a:spcBef>
            </a:pPr>
            <a:r>
              <a:rPr lang="ru-RU" sz="2400" dirty="0"/>
              <a:t>Примечательной особенностью данного уровня является возможность быстрого </a:t>
            </a:r>
            <a:r>
              <a:rPr lang="ru-RU" sz="2400" dirty="0" smtClean="0"/>
              <a:t>восстановления </a:t>
            </a:r>
            <a:r>
              <a:rPr lang="ru-RU" sz="2400" dirty="0"/>
              <a:t>не только всего диска, но и целого блока. Еще одним немаловажным преимуществом RAID-Z является обновление данных с установкой указателя на них, что позволяет сократить риск их потери при усовершенствовании системы. Файлы малого объема дублируются, вместо создания контрольных сумм. </a:t>
            </a: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5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Для организации защищенной линии связи также необходимо использовать развязывающие фильтры.</a:t>
            </a:r>
          </a:p>
          <a:p>
            <a:pPr marL="0" indent="0">
              <a:buNone/>
            </a:pPr>
            <a:r>
              <a:rPr lang="ru-RU" sz="2300" dirty="0"/>
              <a:t>Развязывающий фильтр – это устройство, ограничивающее распространение помехи по проводам, являющимся общими для источника и приемника наводки.</a:t>
            </a:r>
          </a:p>
          <a:p>
            <a:pPr marL="0" indent="0">
              <a:buNone/>
            </a:pPr>
            <a:r>
              <a:rPr lang="ru-RU" sz="2300" dirty="0"/>
              <a:t>Применение качественных экранов позволяет решить многие задачи, в которые входит защита информации в помещениях и технических каналах, электромагнитную совместимость оборудования и приборов при совместном использовании, защиту персонала от повышенного уровня электромагнитных полей и обеспечение безопасной экологической </a:t>
            </a:r>
            <a:r>
              <a:rPr lang="ru-RU" sz="2300" dirty="0" smtClean="0"/>
              <a:t>обстановки.</a:t>
            </a:r>
            <a:r>
              <a:rPr lang="ru-RU" sz="2300" dirty="0"/>
              <a:t> 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4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2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Экранированный кабель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5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ds02.infourok.ru/uploads/ex/0ee5/000231c4-074c8245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17651" r="5128" b="10122"/>
          <a:stretch/>
        </p:blipFill>
        <p:spPr bwMode="auto">
          <a:xfrm>
            <a:off x="1403648" y="1844824"/>
            <a:ext cx="6262534" cy="37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6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UTP</a:t>
            </a:r>
            <a:r>
              <a:rPr lang="ru-RU" dirty="0" smtClean="0"/>
              <a:t> и </a:t>
            </a:r>
            <a:r>
              <a:rPr lang="en-US" dirty="0" smtClean="0"/>
              <a:t>FTP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6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026" name="Picture 2" descr="ÐÐ°Ð±ÐµÐ»Ð¸ utp Ð¸ f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2978"/>
            <a:ext cx="5472608" cy="47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208" y="2017291"/>
            <a:ext cx="23042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UTP </a:t>
            </a:r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r>
              <a:rPr lang="ru-RU" sz="2300" dirty="0"/>
              <a:t>экранированный FTP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98677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Сетевой фильтр подавления электромагнитных помех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7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invertory.ru/published/publicdata/BD/attachments/SC/products_pictures/dl_50d3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48672" cy="39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3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Сетевой фильтр удлинитель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8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clusterwin.ru/image/data/filtr%20-%20udlinitel/Fort_s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47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8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Волоконно-оптические линии связи (ВОЛС)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/>
              <a:t>У ВОЛС </a:t>
            </a:r>
            <a:r>
              <a:rPr lang="ru-RU" sz="2300" dirty="0"/>
              <a:t>также присутствуют </a:t>
            </a:r>
            <a:r>
              <a:rPr lang="ru-RU" sz="2300" dirty="0"/>
              <a:t>недостатки –возможность </a:t>
            </a:r>
            <a:r>
              <a:rPr lang="ru-RU" sz="2300" dirty="0"/>
              <a:t>утечки информации за счет побочного электромагнитного излучения и </a:t>
            </a:r>
            <a:r>
              <a:rPr lang="ru-RU" sz="2300" dirty="0" smtClean="0"/>
              <a:t>наводок </a:t>
            </a:r>
            <a:r>
              <a:rPr lang="ru-RU" sz="2300" dirty="0"/>
              <a:t>как </a:t>
            </a:r>
            <a:r>
              <a:rPr lang="ru-RU" sz="2300" dirty="0"/>
              <a:t>в оптическом, так и в радиочастотном диапазонах</a:t>
            </a:r>
            <a:r>
              <a:rPr lang="ru-RU" sz="2300" dirty="0" smtClean="0"/>
              <a:t>.</a:t>
            </a:r>
          </a:p>
          <a:p>
            <a:pPr marL="0" indent="0">
              <a:buNone/>
            </a:pPr>
            <a:r>
              <a:rPr lang="ru-RU" sz="2300" dirty="0"/>
              <a:t>Отличительная особенность ВОЛС – луч, передающий информацию, не выходит за границы волновода, поэтому излучение наружу практически не просачивается. </a:t>
            </a:r>
            <a:endParaRPr lang="ru-RU" sz="2300" dirty="0"/>
          </a:p>
          <a:p>
            <a:pPr marL="0" indent="0">
              <a:buNone/>
            </a:pPr>
            <a:r>
              <a:rPr lang="ru-RU" sz="2300" dirty="0"/>
              <a:t>Чтобы изъять информацию из волновода, необходимо «внедриться» в сам волновод, т.е. </a:t>
            </a:r>
            <a:r>
              <a:rPr lang="ru-RU" sz="2300" dirty="0"/>
              <a:t>необходимо непосредственное физическое подключение. 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dirty="0" smtClean="0"/>
              <a:t>Но стоит помнить, что серверы, коммутаторы и т.д. являются излучателями «информации».</a:t>
            </a:r>
            <a:endParaRPr lang="ru-RU" sz="23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9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40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1218</Words>
  <Application>Microsoft Office PowerPoint</Application>
  <PresentationFormat>Экран (4:3)</PresentationFormat>
  <Paragraphs>180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Инженерно-технические методы защиты информации</vt:lpstr>
      <vt:lpstr>Экранирование</vt:lpstr>
      <vt:lpstr>Презентация PowerPoint</vt:lpstr>
      <vt:lpstr>Презентация PowerPoint</vt:lpstr>
      <vt:lpstr>Экранированный кабель</vt:lpstr>
      <vt:lpstr>UTP и FTP</vt:lpstr>
      <vt:lpstr>Сетевой фильтр подавления электромагнитных помех</vt:lpstr>
      <vt:lpstr>Сетевой фильтр удлинитель</vt:lpstr>
      <vt:lpstr>Волоконно-оптические линии связи (ВОЛС)</vt:lpstr>
      <vt:lpstr>Презентация PowerPoint</vt:lpstr>
      <vt:lpstr>Оптоволоконный кабель в разрезе</vt:lpstr>
      <vt:lpstr>Оптоволоконный кабель с медными токоведущими жилами</vt:lpstr>
      <vt:lpstr>Оптоволоконный кабель</vt:lpstr>
      <vt:lpstr>Телефонные линии связи</vt:lpstr>
      <vt:lpstr>Смежные каналы и сети связи</vt:lpstr>
      <vt:lpstr>Подслушивающие устройства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Инженерно-технические методы защиты объектов</dc:title>
  <dc:creator>Ekaterina Gerling</dc:creator>
  <cp:lastModifiedBy>Ekaterina Gerling</cp:lastModifiedBy>
  <cp:revision>46</cp:revision>
  <dcterms:created xsi:type="dcterms:W3CDTF">2017-02-10T17:33:49Z</dcterms:created>
  <dcterms:modified xsi:type="dcterms:W3CDTF">2018-04-06T19:46:40Z</dcterms:modified>
</cp:coreProperties>
</file>